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aleway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italic.fntdata"/><Relationship Id="rId10" Type="http://schemas.openxmlformats.org/officeDocument/2006/relationships/font" Target="fonts/Raleway-bold.fntdata"/><Relationship Id="rId13" Type="http://schemas.openxmlformats.org/officeDocument/2006/relationships/font" Target="fonts/Lato-regular.fntdata"/><Relationship Id="rId12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Relationship Id="rId6" Type="http://schemas.openxmlformats.org/officeDocument/2006/relationships/hyperlink" Target="#slide=id.g1f88252dc4_0_83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Relationship Id="rId6" Type="http://schemas.openxmlformats.org/officeDocument/2006/relationships/hyperlink" Target="#slide=id.g1f88252dc4_0_83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Shape 8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Shape 8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Shape 9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Shape 9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Shape 94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Shape 95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Shape 96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Shape 97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Shape 99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Shape 102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Shape 103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Shape 104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Shape 105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Shape 106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Shape 110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Shape 111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Shape 112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Shape 113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Shape 114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6" name="Shape 1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Shape 1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Shape 1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Shape 12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Shape 124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Shape 125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Shape 126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Shape 127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729450" y="1322450"/>
            <a:ext cx="82842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Predicting Geographical 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Employment Trend For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Different Occupations Across US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33" name="Shape 133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By StochasticFisher</a:t>
            </a:r>
            <a:endParaRPr b="1" sz="1400"/>
          </a:p>
        </p:txBody>
      </p:sp>
      <p:sp>
        <p:nvSpPr>
          <p:cNvPr id="134" name="Shape 134"/>
          <p:cNvSpPr txBox="1"/>
          <p:nvPr/>
        </p:nvSpPr>
        <p:spPr>
          <a:xfrm>
            <a:off x="5620475" y="3354850"/>
            <a:ext cx="27801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Yunliang Chen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Pei Zhou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Shenghao Xu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Xuening Zhang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alibri"/>
                <a:ea typeface="Calibri"/>
                <a:cs typeface="Calibri"/>
                <a:sym typeface="Calibri"/>
              </a:rPr>
              <a:t>Yuan Zhang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2775" y="-3"/>
            <a:ext cx="2181225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1" type="body"/>
          </p:nvPr>
        </p:nvSpPr>
        <p:spPr>
          <a:xfrm>
            <a:off x="475925" y="1218575"/>
            <a:ext cx="3893400" cy="10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Methodology:</a:t>
            </a:r>
            <a:endParaRPr b="1" sz="12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Verdana"/>
              <a:buChar char="-"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Markov Chain Model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Verdana"/>
              <a:buChar char="-"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Transition Matrix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Verdana"/>
              <a:buChar char="-"/>
            </a:pPr>
            <a:r>
              <a:rPr lang="en-GB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PageRank</a:t>
            </a:r>
            <a:endParaRPr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1" name="Shape 141"/>
          <p:cNvSpPr txBox="1"/>
          <p:nvPr/>
        </p:nvSpPr>
        <p:spPr>
          <a:xfrm>
            <a:off x="475925" y="2304875"/>
            <a:ext cx="62553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Verdana"/>
                <a:ea typeface="Verdana"/>
                <a:cs typeface="Verdana"/>
                <a:sym typeface="Verdana"/>
              </a:rPr>
              <a:t>Score for Each Division</a:t>
            </a:r>
            <a:r>
              <a:rPr b="1" lang="en-GB" sz="1200"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b="1" lang="en-GB" sz="1200"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475925" y="653075"/>
            <a:ext cx="38934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Geographical migration</a:t>
            </a:r>
            <a:endParaRPr b="1" sz="2400"/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25" y="2727763"/>
            <a:ext cx="3697899" cy="3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96175"/>
            <a:ext cx="4504075" cy="450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050" y="3187250"/>
            <a:ext cx="2795926" cy="211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 rotWithShape="1">
          <a:blip r:embed="rId3">
            <a:alphaModFix/>
          </a:blip>
          <a:srcRect b="20728" l="0" r="2123" t="7964"/>
          <a:stretch/>
        </p:blipFill>
        <p:spPr>
          <a:xfrm>
            <a:off x="206875" y="1100250"/>
            <a:ext cx="3590002" cy="186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 rotWithShape="1">
          <a:blip r:embed="rId4">
            <a:alphaModFix/>
          </a:blip>
          <a:srcRect b="12867" l="5760" r="8010" t="20907"/>
          <a:stretch/>
        </p:blipFill>
        <p:spPr>
          <a:xfrm>
            <a:off x="319675" y="3199000"/>
            <a:ext cx="3667800" cy="1944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>
            <p:ph type="title"/>
          </p:nvPr>
        </p:nvSpPr>
        <p:spPr>
          <a:xfrm>
            <a:off x="206875" y="56782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Prediction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-228925" y="2966525"/>
            <a:ext cx="16614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Calibri"/>
                <a:ea typeface="Calibri"/>
                <a:cs typeface="Calibri"/>
                <a:sym typeface="Calibri"/>
              </a:rPr>
              <a:t>Food: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-982012" y="805000"/>
            <a:ext cx="36678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Calibri"/>
                <a:ea typeface="Calibri"/>
                <a:cs typeface="Calibri"/>
                <a:sym typeface="Calibri"/>
              </a:rPr>
              <a:t>TechSoftware: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6675" y="642525"/>
            <a:ext cx="4358999" cy="2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6675" y="2915375"/>
            <a:ext cx="4360407" cy="222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